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Montserrat"/>
      <p:regular r:id="rId18"/>
    </p:embeddedFont>
    <p:embeddedFont>
      <p:font typeface="Montserrat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Heebo Light"/>
      <p:regular r:id="rId22"/>
    </p:embeddedFont>
    <p:embeddedFont>
      <p:font typeface="Heebo Ligh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2.xml"/><Relationship Id="rId6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307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de Agendamento para Estética Automotiva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088481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projeto apresenta um sistema completo para gerenciamento de serviços de estética automotiva, desenvolvido como projeto final do curso Técnico em Desenvolvimento de Sistemas do Senai. A aplicação utiliza Java 21, Spring Boot, Thymeleaf e MySQL para criar uma solução robusta de agendamentos.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5814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sistema inclui módulos para gerenciamento de clientes, agendamentos, produtos, vendas, serviços e funcionários, oferecendo uma solução completa para empresas do setor de estética automotiva.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51891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6526530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502003"/>
            <a:ext cx="501991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DCD7E5"/>
                </a:solidFill>
                <a:latin typeface="Heebo Bold" pitchFamily="34" charset="0"/>
                <a:ea typeface="Heebo Bold" pitchFamily="34" charset="-122"/>
                <a:cs typeface="Heebo Bold" pitchFamily="34" charset="-120"/>
              </a:rPr>
              <a:t>por Lucas Matheus Rodrigues de Jesus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3901"/>
            <a:ext cx="85875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Execução e Acesso ao Sistema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917031"/>
            <a:ext cx="3005495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3790" y="34840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Classe Principal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3974425"/>
            <a:ext cx="3005495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classe EsteticaAutoApplication contém o método main que inicia a aplicação Spring Boot, configurando automaticamente o servidor embutido e as dependências.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39446" y="2576751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139446" y="3143726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Executando o Projeto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139446" y="3988475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terminal, na raiz do projeto, execute o comando "mvn spring-boot:run" para iniciar o servidor na porta 8080.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85221" y="2236470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485221" y="2803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Local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485221" y="3293864"/>
            <a:ext cx="3005614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Acesse a aplicação através do navegador pelo endereço http://localhost:8080 para utilizar todas as funcionalidades do sistema.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830997" y="1896308"/>
            <a:ext cx="3005614" cy="226814"/>
          </a:xfrm>
          <a:prstGeom prst="roundRect">
            <a:avLst>
              <a:gd name="adj" fmla="val 42003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30997" y="24632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Acesso Remoto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830997" y="2953702"/>
            <a:ext cx="3005614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acessar de outros dispositivos na mesma rede, utilize o IP da máquina (ex: http://192.168.1.100:8080), certificando-se que o firewall permite conexões na porta 8080.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676989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Spring Boot inicia um servidor Tomcat embutido, tornando a aplicação acessível via navegador. Para disponibilizar na internet, seria necessário configurar um domínio e encaminhar portas, ou fazer deploy em um servidor/cloud como Heroku ou AWS.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5098" y="616863"/>
            <a:ext cx="8207693" cy="70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 e Próximos Passos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914168" y="1942028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Sistema Completo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85098" y="2426970"/>
            <a:ext cx="3933230" cy="1435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Projeto Spring Boot configurado com Java 21, conectado ao MySQL, com entidades mapeadas e interface web funcional.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798" y="1766411"/>
            <a:ext cx="4520803" cy="452080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37446" y="2522458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9912072" y="2121456"/>
            <a:ext cx="324362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Funcionalidades CRUD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12072" y="2606397"/>
            <a:ext cx="393323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Operações completas de Criar, Ler, Atualizar e Deletar para todos os módulos do sistema.</a:t>
            </a:r>
            <a:endParaRPr lang="en-US" sz="17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798" y="1766411"/>
            <a:ext cx="4520803" cy="452080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41769" y="2907149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00" dirty="0"/>
          </a:p>
        </p:txBody>
      </p:sp>
      <p:sp>
        <p:nvSpPr>
          <p:cNvPr id="11" name="Text 7"/>
          <p:cNvSpPr/>
          <p:nvPr/>
        </p:nvSpPr>
        <p:spPr>
          <a:xfrm>
            <a:off x="9912072" y="455009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Interface Amigável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12072" y="5035034"/>
            <a:ext cx="393323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Páginas Thymeleaf com Bootstrap proporcionando uma experiência de usuário moderna e responsiva.</a:t>
            </a:r>
            <a:endParaRPr lang="en-US" sz="17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798" y="1766411"/>
            <a:ext cx="4520803" cy="452080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57078" y="5111472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00" dirty="0"/>
          </a:p>
        </p:txBody>
      </p:sp>
      <p:sp>
        <p:nvSpPr>
          <p:cNvPr id="15" name="Text 10"/>
          <p:cNvSpPr/>
          <p:nvPr/>
        </p:nvSpPr>
        <p:spPr>
          <a:xfrm>
            <a:off x="1914168" y="4550093"/>
            <a:ext cx="2804160" cy="3504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Expansão Futura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85098" y="5035034"/>
            <a:ext cx="3933230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Possibilidades de melhorias em validação, segurança e adição de novas funcionalidades.</a:t>
            </a:r>
            <a:endParaRPr lang="en-US" sz="17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798" y="1766411"/>
            <a:ext cx="4520803" cy="452080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52755" y="4726781"/>
            <a:ext cx="335637" cy="4195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26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600" dirty="0"/>
          </a:p>
        </p:txBody>
      </p:sp>
      <p:sp>
        <p:nvSpPr>
          <p:cNvPr id="19" name="Text 13"/>
          <p:cNvSpPr/>
          <p:nvPr/>
        </p:nvSpPr>
        <p:spPr>
          <a:xfrm>
            <a:off x="785098" y="6539508"/>
            <a:ext cx="13060204" cy="1076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Este sistema de agendamento para estética automotiva oferece uma solução completa para gerenciamento de clientes, serviços, produtos, vendas e funcionários. Como próximos passos, poderia-se implementar autenticação de usuários, relatórios gerenciais, integração com sistemas de pagamento e uma versão mobile para acesso em dispositivos móveis.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0675" y="527685"/>
            <a:ext cx="7862649" cy="1144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Pré-requisitos e Criação do Projeto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75" y="1946434"/>
            <a:ext cx="457557" cy="4575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0675" y="2586990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Java 21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640675" y="2982754"/>
            <a:ext cx="2437805" cy="117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Certifique-se de ter o JDK 21 instalado em sua máquina para compatibilidade com o projeto.</a:t>
            </a:r>
            <a:endParaRPr lang="en-US" sz="14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038" y="1946434"/>
            <a:ext cx="457557" cy="45755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53038" y="2586990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MySQL Workbench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3353038" y="2982754"/>
            <a:ext cx="2437805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Banco de dados relacional para armazenamento das informações do sistema.</a:t>
            </a:r>
            <a:endParaRPr lang="en-US" sz="14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401" y="1946434"/>
            <a:ext cx="457557" cy="45755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5401" y="2586990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VS Code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6065401" y="2982754"/>
            <a:ext cx="2437924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IDE recomendada para desenvolvimento e execução do projeto.</a:t>
            </a:r>
            <a:endParaRPr lang="en-US" sz="14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75" y="4702969"/>
            <a:ext cx="457557" cy="45755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40675" y="5343525"/>
            <a:ext cx="2288143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Maven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640675" y="5739289"/>
            <a:ext cx="2437805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Utilizado para gerenciamento de dependências e build do projeto.</a:t>
            </a:r>
            <a:endParaRPr lang="en-US" sz="1400" dirty="0"/>
          </a:p>
        </p:txBody>
      </p:sp>
      <p:sp>
        <p:nvSpPr>
          <p:cNvPr id="16" name="Text 9"/>
          <p:cNvSpPr/>
          <p:nvPr/>
        </p:nvSpPr>
        <p:spPr>
          <a:xfrm>
            <a:off x="640675" y="6823472"/>
            <a:ext cx="7862649" cy="878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 projeto é criado utilizando o Spring Initializr com configurações específicas: Maven Project, Java como linguagem, Spring Boot na versão mais recente compatível com Java 21, e dependências essenciais como Spring Web, Spring Data JPA, Thymeleaf e MySQL Driver.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19665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545" y="2399109"/>
            <a:ext cx="6578918" cy="4914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0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Configuração do Banco de Dados</a:t>
            </a:r>
            <a:endParaRPr lang="en-US" sz="3050" dirty="0"/>
          </a:p>
        </p:txBody>
      </p:sp>
      <p:sp>
        <p:nvSpPr>
          <p:cNvPr id="4" name="Shape 1"/>
          <p:cNvSpPr/>
          <p:nvPr/>
        </p:nvSpPr>
        <p:spPr>
          <a:xfrm>
            <a:off x="550545" y="3126581"/>
            <a:ext cx="4404955" cy="1676281"/>
          </a:xfrm>
          <a:prstGeom prst="roundRect">
            <a:avLst>
              <a:gd name="adj" fmla="val 39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15447" y="3291483"/>
            <a:ext cx="196655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Conexão MySQL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715447" y="3631644"/>
            <a:ext cx="4075152" cy="1006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configuração é realizada através do arquivo application.properties, onde definimos a URL de conexão com o MySQL, credenciais de acesso e comportamento do JPA.</a:t>
            </a:r>
            <a:endParaRPr lang="en-US" sz="1200" dirty="0"/>
          </a:p>
        </p:txBody>
      </p:sp>
      <p:sp>
        <p:nvSpPr>
          <p:cNvPr id="7" name="Shape 4"/>
          <p:cNvSpPr/>
          <p:nvPr/>
        </p:nvSpPr>
        <p:spPr>
          <a:xfrm>
            <a:off x="5112782" y="3126581"/>
            <a:ext cx="4404955" cy="1676281"/>
          </a:xfrm>
          <a:prstGeom prst="roundRect">
            <a:avLst>
              <a:gd name="adj" fmla="val 39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77683" y="3291483"/>
            <a:ext cx="196655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Configuração JPA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5277683" y="3631644"/>
            <a:ext cx="4075152" cy="754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Como estamos trabalhando com um banco já existente, configuramos o hibernate para não modificar o esquema (ddl-auto=none).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9675019" y="3126581"/>
            <a:ext cx="4404955" cy="1676281"/>
          </a:xfrm>
          <a:prstGeom prst="roundRect">
            <a:avLst>
              <a:gd name="adj" fmla="val 3942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39920" y="3291483"/>
            <a:ext cx="1966555" cy="2458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Credenciais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9839920" y="3631644"/>
            <a:ext cx="4075152" cy="7547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É importante substituir SEU_USUARIO e SUA_SENHA pelas credenciais reais do seu MySQL para garantir o acesso correto ao banco de dados.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50545" y="4979789"/>
            <a:ext cx="13529310" cy="5031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configuração adequada do banco de dados é essencial para o funcionamento correto do sistema, garantindo que todas as operações de persistência sejam realizadas de forma eficiente e segura.</a:t>
            </a:r>
            <a:endParaRPr lang="en-US" sz="1200" dirty="0"/>
          </a:p>
        </p:txBody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631" y="5763458"/>
            <a:ext cx="5291138" cy="18878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80284" y="466844"/>
            <a:ext cx="6417588" cy="530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Criação das Entidades (Model)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71141" y="1251585"/>
            <a:ext cx="22860" cy="5505807"/>
          </a:xfrm>
          <a:prstGeom prst="roundRect">
            <a:avLst>
              <a:gd name="adj" fmla="val 311802"/>
            </a:avLst>
          </a:prstGeom>
          <a:solidFill>
            <a:srgbClr val="4A2C85"/>
          </a:solidFill>
          <a:ln/>
        </p:spPr>
      </p:sp>
      <p:sp>
        <p:nvSpPr>
          <p:cNvPr id="5" name="Shape 2"/>
          <p:cNvSpPr/>
          <p:nvPr/>
        </p:nvSpPr>
        <p:spPr>
          <a:xfrm>
            <a:off x="6439198" y="1621869"/>
            <a:ext cx="509111" cy="22860"/>
          </a:xfrm>
          <a:prstGeom prst="roundRect">
            <a:avLst>
              <a:gd name="adj" fmla="val 311802"/>
            </a:avLst>
          </a:prstGeom>
          <a:solidFill>
            <a:srgbClr val="4A2C85"/>
          </a:solidFill>
          <a:ln/>
        </p:spPr>
      </p:sp>
      <p:sp>
        <p:nvSpPr>
          <p:cNvPr id="6" name="Shape 3"/>
          <p:cNvSpPr/>
          <p:nvPr/>
        </p:nvSpPr>
        <p:spPr>
          <a:xfrm>
            <a:off x="6080224" y="1442442"/>
            <a:ext cx="381833" cy="3818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143804" y="1474232"/>
            <a:ext cx="254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119699" y="1421249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Cliente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119699" y="1788200"/>
            <a:ext cx="691681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Armazena informações dos clientes como nome, telefone, email e veículo. Relaciona-se com agendamentos e vendas.</a:t>
            </a:r>
            <a:endParaRPr lang="en-US" sz="1300" dirty="0"/>
          </a:p>
        </p:txBody>
      </p:sp>
      <p:sp>
        <p:nvSpPr>
          <p:cNvPr id="10" name="Shape 7"/>
          <p:cNvSpPr/>
          <p:nvPr/>
        </p:nvSpPr>
        <p:spPr>
          <a:xfrm>
            <a:off x="6439198" y="3040737"/>
            <a:ext cx="509111" cy="22860"/>
          </a:xfrm>
          <a:prstGeom prst="roundRect">
            <a:avLst>
              <a:gd name="adj" fmla="val 311802"/>
            </a:avLst>
          </a:prstGeom>
          <a:solidFill>
            <a:srgbClr val="4A2C85"/>
          </a:solidFill>
          <a:ln/>
        </p:spPr>
      </p:sp>
      <p:sp>
        <p:nvSpPr>
          <p:cNvPr id="11" name="Shape 8"/>
          <p:cNvSpPr/>
          <p:nvPr/>
        </p:nvSpPr>
        <p:spPr>
          <a:xfrm>
            <a:off x="6080224" y="2861310"/>
            <a:ext cx="381833" cy="3818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143804" y="2893100"/>
            <a:ext cx="254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119699" y="2840117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Produto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119699" y="3207068"/>
            <a:ext cx="691681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Representa os produtos disponíveis para venda, contendo id, nome e preço. Os produtos são utilizados nas vendas realizadas para os clientes.</a:t>
            </a:r>
            <a:endParaRPr lang="en-US" sz="1300" dirty="0"/>
          </a:p>
        </p:txBody>
      </p:sp>
      <p:sp>
        <p:nvSpPr>
          <p:cNvPr id="15" name="Shape 12"/>
          <p:cNvSpPr/>
          <p:nvPr/>
        </p:nvSpPr>
        <p:spPr>
          <a:xfrm>
            <a:off x="6439198" y="4459605"/>
            <a:ext cx="509111" cy="22860"/>
          </a:xfrm>
          <a:prstGeom prst="roundRect">
            <a:avLst>
              <a:gd name="adj" fmla="val 311802"/>
            </a:avLst>
          </a:prstGeom>
          <a:solidFill>
            <a:srgbClr val="4A2C85"/>
          </a:solidFill>
          <a:ln/>
        </p:spPr>
      </p:sp>
      <p:sp>
        <p:nvSpPr>
          <p:cNvPr id="16" name="Shape 13"/>
          <p:cNvSpPr/>
          <p:nvPr/>
        </p:nvSpPr>
        <p:spPr>
          <a:xfrm>
            <a:off x="6080224" y="4280178"/>
            <a:ext cx="381833" cy="3818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143804" y="4311968"/>
            <a:ext cx="254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119699" y="4258985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Serviço</a:t>
            </a:r>
            <a:endParaRPr lang="en-US" sz="1650" dirty="0"/>
          </a:p>
        </p:txBody>
      </p:sp>
      <p:sp>
        <p:nvSpPr>
          <p:cNvPr id="19" name="Text 16"/>
          <p:cNvSpPr/>
          <p:nvPr/>
        </p:nvSpPr>
        <p:spPr>
          <a:xfrm>
            <a:off x="7119699" y="4625935"/>
            <a:ext cx="691681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Contém os serviços oferecidos pela estética automotiva, com nome, descrição e preço. Relaciona-se com agendamentos.</a:t>
            </a:r>
            <a:endParaRPr lang="en-US" sz="1300" dirty="0"/>
          </a:p>
        </p:txBody>
      </p:sp>
      <p:sp>
        <p:nvSpPr>
          <p:cNvPr id="20" name="Shape 17"/>
          <p:cNvSpPr/>
          <p:nvPr/>
        </p:nvSpPr>
        <p:spPr>
          <a:xfrm>
            <a:off x="6439198" y="5878473"/>
            <a:ext cx="509111" cy="22860"/>
          </a:xfrm>
          <a:prstGeom prst="roundRect">
            <a:avLst>
              <a:gd name="adj" fmla="val 311802"/>
            </a:avLst>
          </a:prstGeom>
          <a:solidFill>
            <a:srgbClr val="4A2C85"/>
          </a:solidFill>
          <a:ln/>
        </p:spPr>
      </p:sp>
      <p:sp>
        <p:nvSpPr>
          <p:cNvPr id="21" name="Shape 18"/>
          <p:cNvSpPr/>
          <p:nvPr/>
        </p:nvSpPr>
        <p:spPr>
          <a:xfrm>
            <a:off x="6080224" y="5699046"/>
            <a:ext cx="381833" cy="381833"/>
          </a:xfrm>
          <a:prstGeom prst="roundRect">
            <a:avLst>
              <a:gd name="adj" fmla="val 18667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22" name="Text 19"/>
          <p:cNvSpPr/>
          <p:nvPr/>
        </p:nvSpPr>
        <p:spPr>
          <a:xfrm>
            <a:off x="6143804" y="5730835"/>
            <a:ext cx="254556" cy="3181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000" dirty="0"/>
          </a:p>
        </p:txBody>
      </p:sp>
      <p:sp>
        <p:nvSpPr>
          <p:cNvPr id="23" name="Text 20"/>
          <p:cNvSpPr/>
          <p:nvPr/>
        </p:nvSpPr>
        <p:spPr>
          <a:xfrm>
            <a:off x="7119699" y="5677853"/>
            <a:ext cx="2121337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Agendamento</a:t>
            </a:r>
            <a:endParaRPr lang="en-US" sz="1650" dirty="0"/>
          </a:p>
        </p:txBody>
      </p:sp>
      <p:sp>
        <p:nvSpPr>
          <p:cNvPr id="24" name="Text 21"/>
          <p:cNvSpPr/>
          <p:nvPr/>
        </p:nvSpPr>
        <p:spPr>
          <a:xfrm>
            <a:off x="7119699" y="6044803"/>
            <a:ext cx="6916817" cy="542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Representa os agendamentos de serviços, relacionando clientes e serviços com data e hora específicas.</a:t>
            </a:r>
            <a:endParaRPr lang="en-US" sz="1300" dirty="0"/>
          </a:p>
        </p:txBody>
      </p:sp>
      <p:sp>
        <p:nvSpPr>
          <p:cNvPr id="25" name="Text 22"/>
          <p:cNvSpPr/>
          <p:nvPr/>
        </p:nvSpPr>
        <p:spPr>
          <a:xfrm>
            <a:off x="6080284" y="6948249"/>
            <a:ext cx="7956233" cy="814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entidade é mapeada para uma tabela correspondente no banco de dados usando anotações JPA como @Entity, @Table, @Id e @GeneratedValue. Os relacionamentos entre entidades são estabelecidos usando @ManyToOne e @JoinColumn.</a:t>
            </a:r>
            <a:endParaRPr lang="en-US" sz="1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04280"/>
            <a:ext cx="722221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Repositórios e Controllers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80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Repositórios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761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cada entidade, criamos uma interface que estende JpaRepository, fornecendo métodos CRUD prontos para uso: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91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ClienteRepository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1332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ProdutoRepository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5754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ServicoRepository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0176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AgendamentoRepository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4598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VendaRepository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590204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FuncionarioRepository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21800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599521" y="2761178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Os controllers gerenciam as requisições HTTP e a lógica de negócio: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36910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Listar todos os registros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41332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Exibir formulários para criação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599521" y="45754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Salvar novos registros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599521" y="50176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Editar registros existentes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7599521" y="54598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Deletar registros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793790" y="65993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controller utiliza o repositório correspondente para acessar os dados e o Thymeleaf para renderizar as páginas HTML. Os controllers são anotados com @Controller e @RequestMapping para definir as rotas.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5686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Páginas Thymeleaf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1819275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495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Página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399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 página inicial (index.html) apresenta links para todos os módulos do sistema, permitindo navegação fácil entre as diferentes funcionalidades.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1819275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46496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Formulários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140047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Formulários para criação e edição de registros, com campos específicos para cada entidade e validações básicas para garantir a integridade dos dados.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1819275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4649510"/>
            <a:ext cx="296953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Páginas de Listagem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139928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Cada módulo possui uma página de listagem que exibe todos os registros em formato de tabela, com opções para adicionar, editar e excluir.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93790" y="68468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As páginas Thymeleaf combinam HTML com expressões especiais que permitem a integração com o backend Java. O Bootstrap é utilizado para estilização, garantindo uma interface responsiva e moderna.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6374" y="406956"/>
            <a:ext cx="3842980" cy="4610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90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Problemas a resolver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6374" y="1163003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teste feito no sistema, notamos que as classes não deletava, pois as entidades estavam relacionadas e não permitia excluir sem desvincular na entidade relacionada.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16374" y="1620203"/>
            <a:ext cx="6265664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Solução: Usar DELETE com JavaScript (Recomendado)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16374" y="2118003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Para seguir as boas práticas RESTful, use o método HTTP DELETE: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16374" y="2519958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1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Template (Thymeleaf):</a:t>
            </a:r>
            <a:endParaRPr lang="en-US" sz="1150" dirty="0"/>
          </a:p>
        </p:txBody>
      </p:sp>
      <p:sp>
        <p:nvSpPr>
          <p:cNvPr id="7" name="Shape 5"/>
          <p:cNvSpPr/>
          <p:nvPr/>
        </p:nvSpPr>
        <p:spPr>
          <a:xfrm>
            <a:off x="516374" y="2921913"/>
            <a:ext cx="13597652" cy="1637109"/>
          </a:xfrm>
          <a:prstGeom prst="roundRect">
            <a:avLst>
              <a:gd name="adj" fmla="val 3785"/>
            </a:avLst>
          </a:prstGeom>
          <a:solidFill>
            <a:srgbClr val="1E0C41"/>
          </a:solidFill>
          <a:ln/>
        </p:spPr>
      </p:sp>
      <p:sp>
        <p:nvSpPr>
          <p:cNvPr id="8" name="Shape 6"/>
          <p:cNvSpPr/>
          <p:nvPr/>
        </p:nvSpPr>
        <p:spPr>
          <a:xfrm>
            <a:off x="509111" y="2921913"/>
            <a:ext cx="13612177" cy="1637109"/>
          </a:xfrm>
          <a:prstGeom prst="roundRect">
            <a:avLst>
              <a:gd name="adj" fmla="val 1352"/>
            </a:avLst>
          </a:prstGeom>
          <a:solidFill>
            <a:srgbClr val="1E0C41"/>
          </a:solidFill>
          <a:ln/>
        </p:spPr>
      </p:sp>
      <p:sp>
        <p:nvSpPr>
          <p:cNvPr id="9" name="Text 7"/>
          <p:cNvSpPr/>
          <p:nvPr/>
        </p:nvSpPr>
        <p:spPr>
          <a:xfrm>
            <a:off x="656630" y="3032522"/>
            <a:ext cx="13317141" cy="1415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&lt;form th:action="@{'/clientes/' + ${cliente.id}}" method="post"&gt;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&lt;input type="hidden" name="_method" value="delete"/&gt; &lt;!-- Ativa o método DELETE --&gt;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&lt;button type="submit" class="btn btn-sm btn-outline-danger"&gt;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&lt;i class="fas fa-trash-alt"&gt;&lt;/i&gt;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&lt;/button&gt;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&lt;/form&gt;</a:t>
            </a:r>
            <a:endParaRPr lang="en-US" sz="1150" dirty="0"/>
          </a:p>
        </p:txBody>
      </p:sp>
      <p:sp>
        <p:nvSpPr>
          <p:cNvPr id="10" name="Text 8"/>
          <p:cNvSpPr/>
          <p:nvPr/>
        </p:nvSpPr>
        <p:spPr>
          <a:xfrm>
            <a:off x="516374" y="4724995"/>
            <a:ext cx="13597652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1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No Controller:</a:t>
            </a:r>
            <a:endParaRPr lang="en-US" sz="1150" dirty="0"/>
          </a:p>
        </p:txBody>
      </p:sp>
      <p:sp>
        <p:nvSpPr>
          <p:cNvPr id="11" name="Shape 9"/>
          <p:cNvSpPr/>
          <p:nvPr/>
        </p:nvSpPr>
        <p:spPr>
          <a:xfrm>
            <a:off x="516374" y="5126950"/>
            <a:ext cx="13597652" cy="1165146"/>
          </a:xfrm>
          <a:prstGeom prst="roundRect">
            <a:avLst>
              <a:gd name="adj" fmla="val 5318"/>
            </a:avLst>
          </a:prstGeom>
          <a:solidFill>
            <a:srgbClr val="1E0C41"/>
          </a:solidFill>
          <a:ln/>
        </p:spPr>
      </p:sp>
      <p:sp>
        <p:nvSpPr>
          <p:cNvPr id="12" name="Shape 10"/>
          <p:cNvSpPr/>
          <p:nvPr/>
        </p:nvSpPr>
        <p:spPr>
          <a:xfrm>
            <a:off x="509111" y="5126950"/>
            <a:ext cx="13612177" cy="1165146"/>
          </a:xfrm>
          <a:prstGeom prst="roundRect">
            <a:avLst>
              <a:gd name="adj" fmla="val 1899"/>
            </a:avLst>
          </a:prstGeom>
          <a:solidFill>
            <a:srgbClr val="1E0C41"/>
          </a:solidFill>
          <a:ln/>
        </p:spPr>
      </p:sp>
      <p:sp>
        <p:nvSpPr>
          <p:cNvPr id="13" name="Text 11"/>
          <p:cNvSpPr/>
          <p:nvPr/>
        </p:nvSpPr>
        <p:spPr>
          <a:xfrm>
            <a:off x="656630" y="5237559"/>
            <a:ext cx="13317141" cy="943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@DeleteMapping("/{id}") // Usando DELETE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public String deletarCliente(@PathVariable Long id) {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// ...</a:t>
            </a:r>
            <a:endParaRPr lang="en-US" sz="1150" dirty="0"/>
          </a:p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150" dirty="0"/>
          </a:p>
        </p:txBody>
      </p:sp>
      <p:sp>
        <p:nvSpPr>
          <p:cNvPr id="14" name="Text 12"/>
          <p:cNvSpPr/>
          <p:nvPr/>
        </p:nvSpPr>
        <p:spPr>
          <a:xfrm>
            <a:off x="516374" y="6458069"/>
            <a:ext cx="13597652" cy="243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Font typeface="+mj-lt"/>
              <a:buAutoNum type="arabicPeriod" startAt="1"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Habilitar Suporte a Métodos HTTP no 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application.properties</a:t>
            </a:r>
            <a:pPr algn="l" indent="0" marL="0">
              <a:lnSpc>
                <a:spcPts val="1850"/>
              </a:lnSpc>
              <a:buNone/>
            </a:pPr>
            <a:r>
              <a:rPr lang="en-US" sz="1150" b="1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:</a:t>
            </a:r>
            <a:endParaRPr lang="en-US" sz="1150" dirty="0"/>
          </a:p>
        </p:txBody>
      </p:sp>
      <p:sp>
        <p:nvSpPr>
          <p:cNvPr id="15" name="Shape 13"/>
          <p:cNvSpPr/>
          <p:nvPr/>
        </p:nvSpPr>
        <p:spPr>
          <a:xfrm>
            <a:off x="516374" y="6867644"/>
            <a:ext cx="13597652" cy="457200"/>
          </a:xfrm>
          <a:prstGeom prst="roundRect">
            <a:avLst>
              <a:gd name="adj" fmla="val 13553"/>
            </a:avLst>
          </a:prstGeom>
          <a:solidFill>
            <a:srgbClr val="1E0C41"/>
          </a:solidFill>
          <a:ln/>
        </p:spPr>
      </p:sp>
      <p:sp>
        <p:nvSpPr>
          <p:cNvPr id="16" name="Shape 14"/>
          <p:cNvSpPr/>
          <p:nvPr/>
        </p:nvSpPr>
        <p:spPr>
          <a:xfrm>
            <a:off x="509111" y="6867644"/>
            <a:ext cx="13612177" cy="457200"/>
          </a:xfrm>
          <a:prstGeom prst="roundRect">
            <a:avLst>
              <a:gd name="adj" fmla="val 4841"/>
            </a:avLst>
          </a:prstGeom>
          <a:solidFill>
            <a:srgbClr val="1E0C41"/>
          </a:solidFill>
          <a:ln/>
        </p:spPr>
      </p:sp>
      <p:sp>
        <p:nvSpPr>
          <p:cNvPr id="17" name="Text 15"/>
          <p:cNvSpPr/>
          <p:nvPr/>
        </p:nvSpPr>
        <p:spPr>
          <a:xfrm>
            <a:off x="656630" y="6978253"/>
            <a:ext cx="13317141" cy="235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spring.mvc.hiddenmethod.filter.enabled=true</a:t>
            </a:r>
            <a:endParaRPr lang="en-US" sz="1150" dirty="0"/>
          </a:p>
        </p:txBody>
      </p:sp>
      <p:sp>
        <p:nvSpPr>
          <p:cNvPr id="18" name="Text 16"/>
          <p:cNvSpPr/>
          <p:nvPr/>
        </p:nvSpPr>
        <p:spPr>
          <a:xfrm>
            <a:off x="516374" y="7546062"/>
            <a:ext cx="2213015" cy="276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07525"/>
            <a:ext cx="7749659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Passos Adicionais (Se Usar Spring Security):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93790" y="298644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latin typeface="Heebo Light" pitchFamily="34" charset="0"/>
                <a:ea typeface="Heebo Light" pitchFamily="34" charset="-122"/>
                <a:cs typeface="Heebo Light" pitchFamily="34" charset="-120"/>
              </a:rPr>
              <a:t>Se estiver usando Spring Security, adicione o token CSRF ao formulário: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04498"/>
            <a:ext cx="13042821" cy="2517458"/>
          </a:xfrm>
          <a:prstGeom prst="roundRect">
            <a:avLst>
              <a:gd name="adj" fmla="val 3784"/>
            </a:avLst>
          </a:prstGeom>
          <a:solidFill>
            <a:srgbClr val="1E0C41"/>
          </a:solidFill>
          <a:ln/>
        </p:spPr>
      </p:sp>
      <p:sp>
        <p:nvSpPr>
          <p:cNvPr id="5" name="Shape 3"/>
          <p:cNvSpPr/>
          <p:nvPr/>
        </p:nvSpPr>
        <p:spPr>
          <a:xfrm>
            <a:off x="782479" y="3604498"/>
            <a:ext cx="13065443" cy="2517458"/>
          </a:xfrm>
          <a:prstGeom prst="roundRect">
            <a:avLst>
              <a:gd name="adj" fmla="val 1352"/>
            </a:avLst>
          </a:prstGeom>
          <a:solidFill>
            <a:srgbClr val="1E0C41"/>
          </a:solidFill>
          <a:ln/>
        </p:spPr>
      </p:sp>
      <p:sp>
        <p:nvSpPr>
          <p:cNvPr id="6" name="Text 4"/>
          <p:cNvSpPr/>
          <p:nvPr/>
        </p:nvSpPr>
        <p:spPr>
          <a:xfrm>
            <a:off x="1009293" y="3774519"/>
            <a:ext cx="12611814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&lt;form th:action="@{'/clientes/deletar/' + ${cliente.id}}" method="post"&gt;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&lt;input type="hidden" th:name="${_csrf.parameterName}" th:value="${_csrf.token}"/&gt;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&lt;button type="submit" class="btn btn-sm btn-outline-danger"&gt;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&lt;i class="fas fa-trash-alt"&gt;&lt;/i&gt;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&lt;/button&gt;</a:t>
            </a:r>
            <a:endParaRPr lang="en-US" sz="1750" dirty="0"/>
          </a:p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&lt;/form&gt;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649" y="490061"/>
            <a:ext cx="4524256" cy="3340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Exemplo Final Funcional (POST):</a:t>
            </a:r>
            <a:endParaRPr lang="en-US" sz="2100" dirty="0"/>
          </a:p>
        </p:txBody>
      </p:sp>
      <p:sp>
        <p:nvSpPr>
          <p:cNvPr id="3" name="Text 1"/>
          <p:cNvSpPr/>
          <p:nvPr/>
        </p:nvSpPr>
        <p:spPr>
          <a:xfrm>
            <a:off x="623649" y="1002268"/>
            <a:ext cx="222765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Controller: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623649" y="1547932"/>
            <a:ext cx="13383101" cy="3974187"/>
          </a:xfrm>
          <a:prstGeom prst="roundRect">
            <a:avLst>
              <a:gd name="adj" fmla="val 1883"/>
            </a:avLst>
          </a:prstGeom>
          <a:solidFill>
            <a:srgbClr val="1E0C41"/>
          </a:solidFill>
          <a:ln/>
        </p:spPr>
      </p:sp>
      <p:sp>
        <p:nvSpPr>
          <p:cNvPr id="5" name="Shape 3"/>
          <p:cNvSpPr/>
          <p:nvPr/>
        </p:nvSpPr>
        <p:spPr>
          <a:xfrm>
            <a:off x="614839" y="1547932"/>
            <a:ext cx="13400723" cy="3974187"/>
          </a:xfrm>
          <a:prstGeom prst="roundRect">
            <a:avLst>
              <a:gd name="adj" fmla="val 673"/>
            </a:avLst>
          </a:prstGeom>
          <a:solidFill>
            <a:srgbClr val="1E0C41"/>
          </a:solidFill>
          <a:ln/>
        </p:spPr>
      </p:sp>
      <p:sp>
        <p:nvSpPr>
          <p:cNvPr id="6" name="Text 4"/>
          <p:cNvSpPr/>
          <p:nvPr/>
        </p:nvSpPr>
        <p:spPr>
          <a:xfrm>
            <a:off x="792956" y="1681520"/>
            <a:ext cx="13044488" cy="3707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@Controller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@RequestMapping("/clientes")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public class ClienteController {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@Autowired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private ClienteRepository clienteRepository;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@PostMapping("/deletar/{id}")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public String deletarCliente(@PathVariable Long id) {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clienteRepository.deleteById(id);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    return "redirect:/clientes";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}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}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649" y="5789414"/>
            <a:ext cx="2227659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Template: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623649" y="6335078"/>
            <a:ext cx="13383101" cy="1407795"/>
          </a:xfrm>
          <a:prstGeom prst="roundRect">
            <a:avLst>
              <a:gd name="adj" fmla="val 5317"/>
            </a:avLst>
          </a:prstGeom>
          <a:solidFill>
            <a:srgbClr val="1E0C41"/>
          </a:solidFill>
          <a:ln/>
        </p:spPr>
      </p:sp>
      <p:sp>
        <p:nvSpPr>
          <p:cNvPr id="9" name="Shape 7"/>
          <p:cNvSpPr/>
          <p:nvPr/>
        </p:nvSpPr>
        <p:spPr>
          <a:xfrm>
            <a:off x="614839" y="6335078"/>
            <a:ext cx="13400723" cy="1407795"/>
          </a:xfrm>
          <a:prstGeom prst="roundRect">
            <a:avLst>
              <a:gd name="adj" fmla="val 1899"/>
            </a:avLst>
          </a:prstGeom>
          <a:solidFill>
            <a:srgbClr val="1E0C41"/>
          </a:solidFill>
          <a:ln/>
        </p:spPr>
      </p:sp>
      <p:sp>
        <p:nvSpPr>
          <p:cNvPr id="10" name="Text 8"/>
          <p:cNvSpPr/>
          <p:nvPr/>
        </p:nvSpPr>
        <p:spPr>
          <a:xfrm>
            <a:off x="792956" y="6468666"/>
            <a:ext cx="13044488" cy="1140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&lt;form th:action="@{'/clientes/deletar/' + ${cliente.id}}" method="post"&gt;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&lt;input type="hidden" th:name="${_csrf.parameterName}" th:value="${_csrf.token}"/&gt;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    &lt;button type="submit" class="btn btn-sm btn-danger"&gt;Deletar&lt;/button&gt;</a:t>
            </a:r>
            <a:endParaRPr lang="en-US" sz="1400" dirty="0"/>
          </a:p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DCD7E5"/>
                </a:solidFill>
                <a:highlight>
                  <a:srgbClr val="1E0C41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&lt;/form&gt;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2025-03-18T03:30:54Z</dcterms:created>
  <dcterms:modified xsi:type="dcterms:W3CDTF">2025-03-18T03:30:54Z</dcterms:modified>
</cp:coreProperties>
</file>